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  <p:sldMasterId id="2147483861" r:id="rId2"/>
    <p:sldMasterId id="2147483872" r:id="rId3"/>
    <p:sldMasterId id="2147484047" r:id="rId4"/>
    <p:sldMasterId id="2147484108" r:id="rId5"/>
  </p:sldMasterIdLst>
  <p:notesMasterIdLst>
    <p:notesMasterId r:id="rId22"/>
  </p:notesMasterIdLst>
  <p:handoutMasterIdLst>
    <p:handoutMasterId r:id="rId23"/>
  </p:handoutMasterIdLst>
  <p:sldIdLst>
    <p:sldId id="312" r:id="rId6"/>
    <p:sldId id="2066" r:id="rId7"/>
    <p:sldId id="2067" r:id="rId8"/>
    <p:sldId id="2018" r:id="rId9"/>
    <p:sldId id="2058" r:id="rId10"/>
    <p:sldId id="276" r:id="rId11"/>
    <p:sldId id="2064" r:id="rId12"/>
    <p:sldId id="2060" r:id="rId13"/>
    <p:sldId id="2070" r:id="rId14"/>
    <p:sldId id="2068" r:id="rId15"/>
    <p:sldId id="2069" r:id="rId16"/>
    <p:sldId id="2061" r:id="rId17"/>
    <p:sldId id="2062" r:id="rId18"/>
    <p:sldId id="2063" r:id="rId19"/>
    <p:sldId id="2019" r:id="rId20"/>
    <p:sldId id="2065" r:id="rId21"/>
  </p:sldIdLst>
  <p:sldSz cx="9144000" cy="6858000" type="screen4x3"/>
  <p:notesSz cx="690403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GC presentation" id="{119C7969-1927-674F-9CFA-8A5CC36037F7}">
          <p14:sldIdLst>
            <p14:sldId id="312"/>
            <p14:sldId id="2066"/>
            <p14:sldId id="2067"/>
            <p14:sldId id="2018"/>
            <p14:sldId id="2058"/>
            <p14:sldId id="276"/>
            <p14:sldId id="2064"/>
            <p14:sldId id="2060"/>
            <p14:sldId id="2070"/>
            <p14:sldId id="2068"/>
            <p14:sldId id="2069"/>
            <p14:sldId id="2061"/>
            <p14:sldId id="2062"/>
            <p14:sldId id="2063"/>
            <p14:sldId id="2019"/>
            <p14:sldId id="2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FFB"/>
    <a:srgbClr val="F2FEFF"/>
    <a:srgbClr val="999999"/>
    <a:srgbClr val="FFFDAD"/>
    <a:srgbClr val="1317C8"/>
    <a:srgbClr val="092E5C"/>
    <a:srgbClr val="FF0000"/>
    <a:srgbClr val="0066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09"/>
    <p:restoredTop sz="95012" autoAdjust="0"/>
  </p:normalViewPr>
  <p:slideViewPr>
    <p:cSldViewPr>
      <p:cViewPr varScale="1">
        <p:scale>
          <a:sx n="71" d="100"/>
          <a:sy n="71" d="100"/>
        </p:scale>
        <p:origin x="11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484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77A3A7E-F5CD-46D3-A13A-1E89DDCE1B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841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FA596D1-2086-497E-B86B-EDC648C59B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609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6944" cy="215444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6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 dirty="0" smtClean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CC2AF-53E3-4102-9F9B-95E02476E4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81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3254-DEF5-4971-86C6-25BD74B38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7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43189" y="2678117"/>
            <a:ext cx="1846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1pPr>
            <a:lvl2pPr marL="742950" indent="-28575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marL="11430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marL="16002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marL="20574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7772400" cy="3886200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073D3-BDA2-CE41-ACD9-AE8561419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11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539875" y="305911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  <a:ea typeface="+mn-ea"/>
                <a:cs typeface="+mn-cs"/>
              </a:rPr>
              <a:t>OGC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Arial" charset="0"/>
                <a:cs typeface="Arial" charset="0"/>
              </a:rPr>
              <a:t>®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73132" y="1294409"/>
            <a:ext cx="8668987" cy="4916385"/>
          </a:xfrm>
        </p:spPr>
        <p:txBody>
          <a:bodyPr/>
          <a:lstStyle>
            <a:lvl3pPr>
              <a:defRPr sz="1800" i="1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B1686204-A2A4-E341-90DC-1F294B1D1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73629" y="64334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3771" y="107768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39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7859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2AAD41A-2EE4-5047-BEE4-739873FBA613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6460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A3B70-DBB1-4F4E-A179-008CC084CF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5BC6B24-019E-D64C-9F9A-C78A78116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2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6254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CA8-DA42-484A-8C65-92CBA5C05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5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8DDA1D-1671-3345-8CA9-267375C9D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0FB9038-D0AF-FF48-9DD5-6CFCB9F04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62163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984DD3-7934-B249-967D-182A70BCC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E94CE4-60B2-5245-A5E7-CE3C91BDE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6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738145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43449DE-F1CF-3C4F-ACDE-DD992FF09A75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76823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294D86D-4CFC-FC4A-9307-1830DD4ACC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01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DCB90F-F90C-7343-9C45-FBC5FA1F1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781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BCBD8-8BAC-44FF-BE88-B3175AA24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7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5D541-0403-E147-823D-969C07D6D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8EB655E4-F550-F74F-B105-347663AA3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3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882871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B585B08-8D74-DE44-9614-0AEAB24A9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2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5855B06-DF34-894E-91C5-94D7596F2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607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Mai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1560" y="415926"/>
            <a:ext cx="8229600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560" y="957096"/>
            <a:ext cx="82296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20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51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306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50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7514E-C3C4-42A2-B5AA-F3D4B7D68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80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903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47A2C-5780-4146-81E5-0EB263958C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9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78970-3676-47DA-89CC-BC19C9DF27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00FB9-A2BE-4B3E-B073-971840374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74CA9-66D6-4CFA-A5DB-CEC6E7E8B1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CA338-4672-4C59-A13E-A6A8CE13BF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1" y="776292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81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smtClean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653A9A5-426D-4CBC-B501-7694E86E5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6" y="6219829"/>
            <a:ext cx="1168439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1" y="6270629"/>
            <a:ext cx="9449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894" r:id="rId12"/>
    <p:sldLayoutId id="2147484054" r:id="rId13"/>
    <p:sldLayoutId id="2147483923" r:id="rId14"/>
  </p:sldLayoutIdLst>
  <p:hf sldNum="0"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580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2545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604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223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5926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57096"/>
            <a:ext cx="82296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5" y="6459540"/>
            <a:ext cx="47513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836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18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1800">
          <a:solidFill>
            <a:srgbClr val="4D4D4D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1600">
          <a:solidFill>
            <a:srgbClr val="4D4D4D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llections.ya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llectionInfo.ya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extent.ya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landingPage.ya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gc.org/files/?artifact_id=82058&amp;version=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api_common/blob/master/standard/openapi/schemas/confClasses.ya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772400" cy="33528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OGC API Common</a:t>
            </a:r>
            <a:br>
              <a:rPr lang="en-US" sz="1600" b="1" dirty="0">
                <a:effectLst/>
              </a:rPr>
            </a:br>
            <a:r>
              <a:rPr lang="en-US" sz="1800" b="1" dirty="0">
                <a:effectLst/>
              </a:rPr>
              <a:t>16 April 2020</a:t>
            </a:r>
            <a:endParaRPr lang="en-US" sz="2000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553200" cy="1371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</a:rPr>
              <a:t>Open Geospatial Consortium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900" b="0">
                <a:solidFill>
                  <a:srgbClr val="092E5C"/>
                </a:solidFill>
                <a:latin typeface="Arial" pitchFamily="34" charset="0"/>
              </a:rPr>
              <a:t>Copyright © 2019 Open Geospatial Consortium</a:t>
            </a:r>
            <a:endParaRPr lang="en-US" sz="900" b="0" dirty="0">
              <a:solidFill>
                <a:srgbClr val="092E5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04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FFB4-A121-43C3-98DE-9326511A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66925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Part 2: collections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91291-1B0A-4870-975C-9AEB25368B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32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192087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This standard provides a common connection between the API landing page and resource-specific details. That connection includes metadata which describes the hosted resources, common parameters for selecting subsets of the hosted resources, and URI templates for identifying the above.</a:t>
            </a:r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B000E8-5412-4D04-A328-0A62ABCD3997}"/>
              </a:ext>
            </a:extLst>
          </p:cNvPr>
          <p:cNvSpPr txBox="1"/>
          <p:nvPr/>
        </p:nvSpPr>
        <p:spPr>
          <a:xfrm>
            <a:off x="685800" y="4267200"/>
            <a:ext cx="8001000" cy="1219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dirty="0"/>
              <a:t>Remember: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standard is still in-work.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0" dirty="0"/>
              <a:t>This is a separate conformance class from the Core.  </a:t>
            </a:r>
          </a:p>
        </p:txBody>
      </p:sp>
    </p:spTree>
    <p:extLst>
      <p:ext uri="{BB962C8B-B14F-4D97-AF65-F5344CB8AC3E}">
        <p14:creationId xmlns:p14="http://schemas.microsoft.com/office/powerpoint/2010/main" val="21845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3368675"/>
          </a:xfrm>
        </p:spPr>
        <p:txBody>
          <a:bodyPr/>
          <a:lstStyle/>
          <a:p>
            <a:r>
              <a:rPr lang="en-US" dirty="0"/>
              <a:t>The starting point for the resource-specific paths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/collections”</a:t>
            </a:r>
          </a:p>
          <a:p>
            <a:pPr lvl="1"/>
            <a:r>
              <a:rPr lang="en-US" dirty="0"/>
              <a:t>Following the “data” link from the landing page</a:t>
            </a:r>
          </a:p>
          <a:p>
            <a:r>
              <a:rPr lang="en-US" dirty="0"/>
              <a:t>Returned document contains:</a:t>
            </a:r>
          </a:p>
          <a:p>
            <a:pPr lvl="1"/>
            <a:r>
              <a:rPr lang="en-US" dirty="0"/>
              <a:t>A link to itself</a:t>
            </a:r>
          </a:p>
          <a:p>
            <a:pPr lvl="1"/>
            <a:r>
              <a:rPr lang="en-US" dirty="0"/>
              <a:t>A link to each alternate encoding of the document</a:t>
            </a:r>
          </a:p>
          <a:p>
            <a:pPr lvl="1"/>
            <a:r>
              <a:rPr lang="en-US" dirty="0"/>
              <a:t>An array of Collection Metadata records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3168845" y="4800600"/>
            <a:ext cx="280631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Collections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679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3765550"/>
          </a:xfrm>
        </p:spPr>
        <p:txBody>
          <a:bodyPr/>
          <a:lstStyle/>
          <a:p>
            <a:r>
              <a:rPr lang="en-US" sz="2000" dirty="0"/>
              <a:t>Describes a collection</a:t>
            </a:r>
          </a:p>
          <a:p>
            <a:r>
              <a:rPr lang="en-US" sz="2000" dirty="0"/>
              <a:t>Included in the Collections response</a:t>
            </a:r>
          </a:p>
          <a:p>
            <a:r>
              <a:rPr lang="en-US" sz="2000" dirty="0"/>
              <a:t>Also returned by:</a:t>
            </a:r>
          </a:p>
          <a:p>
            <a:pPr lvl="1"/>
            <a:r>
              <a:rPr lang="en-US" sz="1600" dirty="0"/>
              <a:t>“GET /collections/{</a:t>
            </a:r>
            <a:r>
              <a:rPr lang="en-US" sz="1600" dirty="0" err="1"/>
              <a:t>collectionId</a:t>
            </a:r>
            <a:r>
              <a:rPr lang="en-US" sz="1600" dirty="0"/>
              <a:t>}”</a:t>
            </a:r>
          </a:p>
          <a:p>
            <a:r>
              <a:rPr lang="en-US" sz="2000" dirty="0"/>
              <a:t>Metadata includes:</a:t>
            </a:r>
          </a:p>
          <a:p>
            <a:pPr lvl="1"/>
            <a:r>
              <a:rPr lang="en-US" sz="1800" dirty="0"/>
              <a:t>A local identifier for the collection that is unique for the dataset</a:t>
            </a:r>
          </a:p>
          <a:p>
            <a:pPr lvl="1"/>
            <a:r>
              <a:rPr lang="en-US" sz="1800" dirty="0"/>
              <a:t>A list of coordinate reference systems (CRS) in which geometries may be returned by the server </a:t>
            </a:r>
          </a:p>
          <a:p>
            <a:pPr lvl="1"/>
            <a:r>
              <a:rPr lang="en-US" sz="1800" dirty="0"/>
              <a:t>An optional title and description for the collection</a:t>
            </a:r>
          </a:p>
          <a:p>
            <a:pPr lvl="1"/>
            <a:r>
              <a:rPr lang="en-US" sz="1800" dirty="0"/>
              <a:t>An optional extent that can be used to provide an indication of the spatial and temporal extent of the collection - typically derived from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439194" y="5045075"/>
            <a:ext cx="4265612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Collection Metadata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0717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BDAB1-BC63-4003-B5B7-B6484CC8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A48C-3289-4ED8-93C7-96CD0414C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606675"/>
          </a:xfrm>
        </p:spPr>
        <p:txBody>
          <a:bodyPr/>
          <a:lstStyle/>
          <a:p>
            <a:r>
              <a:rPr lang="en-US" dirty="0"/>
              <a:t>Defines a spatial-temporal boundary for the collection</a:t>
            </a:r>
          </a:p>
          <a:p>
            <a:r>
              <a:rPr lang="en-US" dirty="0"/>
              <a:t>Spatial extent is a bounding box.</a:t>
            </a:r>
          </a:p>
          <a:p>
            <a:r>
              <a:rPr lang="en-US" dirty="0"/>
              <a:t>Temporal extent is a date-time or a period.</a:t>
            </a:r>
          </a:p>
          <a:p>
            <a:r>
              <a:rPr lang="en-US" dirty="0"/>
              <a:t>May include spatial and temporal CRS.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89E38-DB6A-4A9D-9FB4-70E493B16E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87CAE9-2F15-4CF7-8B5B-4506B5DCA7A8}"/>
              </a:ext>
            </a:extLst>
          </p:cNvPr>
          <p:cNvSpPr txBox="1"/>
          <p:nvPr/>
        </p:nvSpPr>
        <p:spPr>
          <a:xfrm>
            <a:off x="3333750" y="4114800"/>
            <a:ext cx="2476500" cy="45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Extent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206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A3AE-4829-4841-9534-71037C2D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API-Features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302FE9-C11C-064D-8152-5B9A5C9E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4" y="1406769"/>
            <a:ext cx="8457453" cy="377990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FF4A3-CF19-0E42-BF22-C31CA8016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8DCCB1-D670-BB40-89F4-E99CB52D5866}"/>
              </a:ext>
            </a:extLst>
          </p:cNvPr>
          <p:cNvGrpSpPr/>
          <p:nvPr/>
        </p:nvGrpSpPr>
        <p:grpSpPr>
          <a:xfrm>
            <a:off x="380999" y="3619311"/>
            <a:ext cx="8311417" cy="697523"/>
            <a:chOff x="380999" y="3619311"/>
            <a:chExt cx="8311417" cy="6975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E0A37AE-9FFA-0E46-97DA-77D7724593CD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82E418-E1AA-B34C-8B63-534D159734B4}"/>
                </a:ext>
              </a:extLst>
            </p:cNvPr>
            <p:cNvSpPr/>
            <p:nvPr/>
          </p:nvSpPr>
          <p:spPr>
            <a:xfrm>
              <a:off x="5797061" y="3759116"/>
              <a:ext cx="2819400" cy="523220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 dataset with a sub-division into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 of features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99C21-C6B2-D944-B83F-C6A5044B4EBE}"/>
              </a:ext>
            </a:extLst>
          </p:cNvPr>
          <p:cNvGrpSpPr/>
          <p:nvPr/>
        </p:nvGrpSpPr>
        <p:grpSpPr>
          <a:xfrm>
            <a:off x="380999" y="2323911"/>
            <a:ext cx="8311417" cy="1295400"/>
            <a:chOff x="380999" y="2323911"/>
            <a:chExt cx="8311417" cy="1295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89A10EA-C740-E940-9816-DFEF720F28A8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E048A7-2C60-6F42-98A7-EACBD55DFB33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1EBD2C-7951-794D-A31E-B750BFCC357F}"/>
              </a:ext>
            </a:extLst>
          </p:cNvPr>
          <p:cNvGrpSpPr/>
          <p:nvPr/>
        </p:nvGrpSpPr>
        <p:grpSpPr>
          <a:xfrm>
            <a:off x="375382" y="4316833"/>
            <a:ext cx="8311417" cy="1540945"/>
            <a:chOff x="375382" y="4316833"/>
            <a:chExt cx="8311417" cy="154094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ED628F-2065-8E4A-9812-A1074FB43292}"/>
                </a:ext>
              </a:extLst>
            </p:cNvPr>
            <p:cNvSpPr/>
            <p:nvPr/>
          </p:nvSpPr>
          <p:spPr bwMode="auto">
            <a:xfrm>
              <a:off x="375382" y="4316833"/>
              <a:ext cx="8311417" cy="994695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D426AF-F8D0-4845-851C-C084FEFFE49F}"/>
                </a:ext>
              </a:extLst>
            </p:cNvPr>
            <p:cNvSpPr/>
            <p:nvPr/>
          </p:nvSpPr>
          <p:spPr>
            <a:xfrm>
              <a:off x="7162800" y="4987934"/>
              <a:ext cx="1386376" cy="307777"/>
            </a:xfrm>
            <a:prstGeom prst="rect">
              <a:avLst/>
            </a:prstGeom>
            <a:solidFill>
              <a:srgbClr val="FFFFFF">
                <a:alpha val="75000"/>
              </a:srgbClr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FF0000"/>
                  </a:solidFill>
                  <a:latin typeface="+mn-lt"/>
                </a:rPr>
                <a:t>the features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CCAD7D-166E-2442-97EB-5BEB2E049A49}"/>
                </a:ext>
              </a:extLst>
            </p:cNvPr>
            <p:cNvSpPr/>
            <p:nvPr/>
          </p:nvSpPr>
          <p:spPr>
            <a:xfrm>
              <a:off x="1414725" y="5488446"/>
              <a:ext cx="63145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800" b="0" dirty="0">
                  <a:latin typeface="+mn-lt"/>
                </a:rPr>
                <a:t>Only the feature resources are specific to a “feature service”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543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EB83-83B5-4CD3-95DA-BD5FF9A1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598487"/>
          </a:xfrm>
        </p:spPr>
        <p:txBody>
          <a:bodyPr/>
          <a:lstStyle/>
          <a:p>
            <a:pPr algn="ctr"/>
            <a:r>
              <a:rPr lang="en-US" sz="2400" cap="none" dirty="0">
                <a:latin typeface="+mn-lt"/>
              </a:rPr>
              <a:t>cheazel@heazeltech.com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6A63C-BDC3-4784-B57B-9718A2BD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598487"/>
          </a:xfrm>
        </p:spPr>
        <p:txBody>
          <a:bodyPr/>
          <a:lstStyle/>
          <a:p>
            <a:pPr algn="ctr"/>
            <a:r>
              <a:rPr lang="en-US" sz="3200" b="1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459DC-6F46-4024-98E5-76B14B8A64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75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271D-FE10-422D-A2AF-67BC833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782C0-8E66-4439-802C-E1373EE56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API-Common is a family of standards</a:t>
            </a:r>
          </a:p>
          <a:p>
            <a:pPr lvl="1"/>
            <a:r>
              <a:rPr lang="en-US" dirty="0"/>
              <a:t>Core (mature draft)</a:t>
            </a:r>
          </a:p>
          <a:p>
            <a:pPr lvl="1"/>
            <a:r>
              <a:rPr lang="en-US" dirty="0"/>
              <a:t>Collections (in-work)</a:t>
            </a:r>
          </a:p>
          <a:p>
            <a:pPr lvl="1"/>
            <a:r>
              <a:rPr lang="en-US" dirty="0" err="1"/>
              <a:t>Crs</a:t>
            </a:r>
            <a:r>
              <a:rPr lang="en-US" dirty="0"/>
              <a:t> (proposed)</a:t>
            </a:r>
          </a:p>
          <a:p>
            <a:pPr lvl="1"/>
            <a:r>
              <a:rPr lang="en-US" dirty="0"/>
              <a:t>Others as identified</a:t>
            </a:r>
          </a:p>
          <a:p>
            <a:r>
              <a:rPr lang="en-US" dirty="0"/>
              <a:t>This family of standards define API modules which can be used to build OGC API standards.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425B1-FDC9-479D-8BB4-355536E007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1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FFFB4-A121-43C3-98DE-9326511A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066925"/>
            <a:ext cx="7772400" cy="1362075"/>
          </a:xfrm>
        </p:spPr>
        <p:txBody>
          <a:bodyPr/>
          <a:lstStyle/>
          <a:p>
            <a:pPr algn="ctr"/>
            <a:r>
              <a:rPr lang="en-US" dirty="0"/>
              <a:t>Part 1: The 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91291-1B0A-4870-975C-9AEB25368B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9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344487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This specification identifies resources, captures compliance classes, and specifies requirements which are applicable to all OGC API standards.  It should be included as a normative reference by all such standards.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954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D5FE-8F93-4553-8EB2-BA8571F1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A1670-4C30-43C9-BA35-F2A51F645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starting point for navigating an API</a:t>
            </a:r>
          </a:p>
          <a:p>
            <a:r>
              <a:rPr lang="en-US" dirty="0"/>
              <a:t>Returned by “GET /”</a:t>
            </a:r>
          </a:p>
          <a:p>
            <a:r>
              <a:rPr lang="en-US" dirty="0"/>
              <a:t>Provides links to</a:t>
            </a:r>
          </a:p>
          <a:p>
            <a:pPr lvl="1"/>
            <a:r>
              <a:rPr lang="en-US" dirty="0"/>
              <a:t>The `API definition` (path `/</a:t>
            </a:r>
            <a:r>
              <a:rPr lang="en-US" dirty="0" err="1"/>
              <a:t>api</a:t>
            </a:r>
            <a:r>
              <a:rPr lang="en-US" dirty="0"/>
              <a:t>`),</a:t>
            </a:r>
          </a:p>
          <a:p>
            <a:pPr lvl="1"/>
            <a:r>
              <a:rPr lang="en-US" dirty="0"/>
              <a:t>The `Conformance` statements (path `/conformance`),</a:t>
            </a:r>
          </a:p>
          <a:p>
            <a:endParaRPr lang="en-US" dirty="0"/>
          </a:p>
          <a:p>
            <a:endParaRPr lang="en-US" sz="2000" dirty="0"/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8906F-55C8-4647-8F4E-9BFC6A02FF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992B9-327E-4F33-8270-16B8C88E3895}"/>
              </a:ext>
            </a:extLst>
          </p:cNvPr>
          <p:cNvSpPr txBox="1"/>
          <p:nvPr/>
        </p:nvSpPr>
        <p:spPr>
          <a:xfrm>
            <a:off x="2973388" y="3729758"/>
            <a:ext cx="2819400" cy="4857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>
                <a:hlinkClick r:id="rId2"/>
              </a:rPr>
              <a:t>Landing Page Schema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635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Landing Page Example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846942"/>
            <a:ext cx="7848600" cy="5553857"/>
          </a:xfrm>
        </p:spPr>
        <p:txBody>
          <a:bodyPr/>
          <a:lstStyle/>
          <a:p>
            <a:r>
              <a:rPr lang="es-ES" sz="1200" dirty="0"/>
              <a:t>{</a:t>
            </a:r>
          </a:p>
          <a:p>
            <a:r>
              <a:rPr lang="es-ES" sz="1200" dirty="0"/>
              <a:t>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Buildings</a:t>
            </a:r>
            <a:r>
              <a:rPr lang="es-ES" sz="1200" dirty="0"/>
              <a:t> in Bonn",</a:t>
            </a:r>
          </a:p>
          <a:p>
            <a:r>
              <a:rPr lang="es-ES" sz="1200" dirty="0"/>
              <a:t>  "</a:t>
            </a:r>
            <a:r>
              <a:rPr lang="es-ES" sz="1200" dirty="0" err="1"/>
              <a:t>description</a:t>
            </a:r>
            <a:r>
              <a:rPr lang="es-ES" sz="1200" dirty="0"/>
              <a:t>": "Access </a:t>
            </a:r>
            <a:r>
              <a:rPr lang="es-ES" sz="1200" dirty="0" err="1"/>
              <a:t>to</a:t>
            </a:r>
            <a:r>
              <a:rPr lang="es-ES" sz="1200" dirty="0"/>
              <a:t> data </a:t>
            </a:r>
            <a:r>
              <a:rPr lang="es-ES" sz="1200" dirty="0" err="1"/>
              <a:t>about</a:t>
            </a:r>
            <a:r>
              <a:rPr lang="es-ES" sz="1200" dirty="0"/>
              <a:t> </a:t>
            </a:r>
            <a:r>
              <a:rPr lang="es-ES" sz="1200" dirty="0" err="1"/>
              <a:t>buildings</a:t>
            </a:r>
            <a:r>
              <a:rPr lang="es-ES" sz="1200" dirty="0"/>
              <a:t> in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city</a:t>
            </a:r>
            <a:r>
              <a:rPr lang="es-ES" sz="1200" dirty="0"/>
              <a:t> of Bonn </a:t>
            </a:r>
            <a:r>
              <a:rPr lang="es-ES" sz="1200" dirty="0" err="1"/>
              <a:t>via</a:t>
            </a:r>
            <a:r>
              <a:rPr lang="es-ES" sz="1200" dirty="0"/>
              <a:t> a Web API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conforms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OGC API </a:t>
            </a:r>
            <a:r>
              <a:rPr lang="es-ES" sz="1200" dirty="0" err="1"/>
              <a:t>Features</a:t>
            </a:r>
            <a:r>
              <a:rPr lang="es-ES" sz="1200" dirty="0"/>
              <a:t> </a:t>
            </a:r>
            <a:r>
              <a:rPr lang="es-ES" sz="1200" dirty="0" err="1"/>
              <a:t>specification</a:t>
            </a:r>
            <a:r>
              <a:rPr lang="es-ES" sz="1200" dirty="0"/>
              <a:t>.",</a:t>
            </a:r>
          </a:p>
          <a:p>
            <a:r>
              <a:rPr lang="es-ES" sz="1200" dirty="0"/>
              <a:t>  "links": [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"http://data.example.org/?f=html",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alternate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text</a:t>
            </a:r>
            <a:r>
              <a:rPr lang="es-ES" sz="1200" dirty="0"/>
              <a:t>/</a:t>
            </a:r>
            <a:r>
              <a:rPr lang="es-ES" sz="1200" dirty="0" err="1"/>
              <a:t>html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document</a:t>
            </a:r>
            <a:r>
              <a:rPr lang="es-ES" sz="1200" dirty="0"/>
              <a:t> in HTML",</a:t>
            </a:r>
          </a:p>
          <a:p>
            <a:r>
              <a:rPr lang="es-ES" sz="1200" dirty="0"/>
              <a:t>    },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"http://data.example.org/api?f=json",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service-desc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application</a:t>
            </a:r>
            <a:r>
              <a:rPr lang="es-ES" sz="1200" dirty="0"/>
              <a:t>/</a:t>
            </a:r>
            <a:r>
              <a:rPr lang="es-ES" sz="1200" dirty="0" err="1"/>
              <a:t>vnd.oai.openapi+json;version</a:t>
            </a:r>
            <a:r>
              <a:rPr lang="es-ES" sz="1200" dirty="0"/>
              <a:t>=3.0",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the</a:t>
            </a:r>
            <a:r>
              <a:rPr lang="es-ES" sz="1200" dirty="0"/>
              <a:t> API </a:t>
            </a:r>
            <a:r>
              <a:rPr lang="es-ES" sz="1200" dirty="0" err="1"/>
              <a:t>definition</a:t>
            </a:r>
            <a:r>
              <a:rPr lang="es-ES" sz="1200" dirty="0"/>
              <a:t> in </a:t>
            </a:r>
            <a:r>
              <a:rPr lang="es-ES" sz="1200" dirty="0" err="1"/>
              <a:t>OpenAPI</a:t>
            </a:r>
            <a:r>
              <a:rPr lang="es-ES" sz="1200" dirty="0"/>
              <a:t> 3.0 JSON",</a:t>
            </a:r>
          </a:p>
          <a:p>
            <a:r>
              <a:rPr lang="es-ES" sz="1200" dirty="0"/>
              <a:t>    },</a:t>
            </a:r>
          </a:p>
          <a:p>
            <a:r>
              <a:rPr lang="es-ES" sz="1200" dirty="0"/>
              <a:t>    {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href</a:t>
            </a:r>
            <a:r>
              <a:rPr lang="es-ES" sz="1200" dirty="0"/>
              <a:t>": "http://data.example.org/conformance?f=json",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rel</a:t>
            </a:r>
            <a:r>
              <a:rPr lang="es-ES" sz="1200" dirty="0"/>
              <a:t>": "</a:t>
            </a:r>
            <a:r>
              <a:rPr lang="es-ES" sz="1200" dirty="0" err="1"/>
              <a:t>conformance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type</a:t>
            </a:r>
            <a:r>
              <a:rPr lang="es-ES" sz="1200" dirty="0"/>
              <a:t>": "</a:t>
            </a:r>
            <a:r>
              <a:rPr lang="es-ES" sz="1200" dirty="0" err="1"/>
              <a:t>application</a:t>
            </a:r>
            <a:r>
              <a:rPr lang="es-ES" sz="1200" dirty="0"/>
              <a:t>/</a:t>
            </a:r>
            <a:r>
              <a:rPr lang="es-ES" sz="1200" dirty="0" err="1"/>
              <a:t>json</a:t>
            </a:r>
            <a:r>
              <a:rPr lang="es-ES" sz="1200" dirty="0"/>
              <a:t>",</a:t>
            </a:r>
          </a:p>
          <a:p>
            <a:r>
              <a:rPr lang="es-ES" sz="1200" dirty="0"/>
              <a:t>      "</a:t>
            </a:r>
            <a:r>
              <a:rPr lang="es-ES" sz="1200" dirty="0" err="1"/>
              <a:t>title</a:t>
            </a:r>
            <a:r>
              <a:rPr lang="es-ES" sz="1200" dirty="0"/>
              <a:t>": "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list</a:t>
            </a:r>
            <a:r>
              <a:rPr lang="es-ES" sz="1200" dirty="0"/>
              <a:t> of </a:t>
            </a:r>
            <a:r>
              <a:rPr lang="es-ES" sz="1200" dirty="0" err="1"/>
              <a:t>conformance</a:t>
            </a:r>
            <a:r>
              <a:rPr lang="es-ES" sz="1200" dirty="0"/>
              <a:t> </a:t>
            </a:r>
            <a:r>
              <a:rPr lang="es-ES" sz="1200" dirty="0" err="1"/>
              <a:t>classes</a:t>
            </a:r>
            <a:r>
              <a:rPr lang="es-ES" sz="1200" dirty="0"/>
              <a:t> </a:t>
            </a:r>
            <a:r>
              <a:rPr lang="es-ES" sz="1200" dirty="0" err="1"/>
              <a:t>implemented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this</a:t>
            </a:r>
            <a:r>
              <a:rPr lang="es-ES" sz="1200" dirty="0"/>
              <a:t> API",</a:t>
            </a:r>
          </a:p>
          <a:p>
            <a:r>
              <a:rPr lang="es-ES" sz="1200" dirty="0"/>
              <a:t>    }</a:t>
            </a:r>
          </a:p>
          <a:p>
            <a:r>
              <a:rPr lang="es-ES" sz="1200" dirty="0"/>
              <a:t>  ]</a:t>
            </a:r>
          </a:p>
          <a:p>
            <a:r>
              <a:rPr lang="es-ES" sz="1200" dirty="0"/>
              <a:t>}</a:t>
            </a:r>
          </a:p>
          <a:p>
            <a:endParaRPr lang="es-ES" sz="9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2020 Open Geospatial Consortium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7332C-AFC7-4F14-B476-C2663471F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48157-121D-490A-AC6F-91ACE02C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911475"/>
          </a:xfrm>
        </p:spPr>
        <p:txBody>
          <a:bodyPr/>
          <a:lstStyle/>
          <a:p>
            <a:r>
              <a:rPr lang="en-US" dirty="0"/>
              <a:t>Provides a detailed description of the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</a:t>
            </a:r>
            <a:r>
              <a:rPr lang="en-US" dirty="0" err="1"/>
              <a:t>api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Following the “service-desc” link from the landing page OR</a:t>
            </a:r>
          </a:p>
          <a:p>
            <a:pPr lvl="1"/>
            <a:r>
              <a:rPr lang="en-US" dirty="0"/>
              <a:t>Following the “service-doc” link from the landing page </a:t>
            </a:r>
          </a:p>
          <a:p>
            <a:r>
              <a:rPr lang="en-US" dirty="0"/>
              <a:t>Only </a:t>
            </a:r>
            <a:r>
              <a:rPr lang="en-US" dirty="0" err="1"/>
              <a:t>OpenAPI</a:t>
            </a:r>
            <a:r>
              <a:rPr lang="en-US" dirty="0"/>
              <a:t> 3.0 is currently supported</a:t>
            </a:r>
          </a:p>
          <a:p>
            <a:r>
              <a:rPr lang="en-US" dirty="0"/>
              <a:t>Other options may be added in the future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AA5E8-E488-4953-BA12-4D420BE300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17B112E2-6056-4FA5-8D2B-13F2A01E412E}"/>
              </a:ext>
            </a:extLst>
          </p:cNvPr>
          <p:cNvSpPr txBox="1"/>
          <p:nvPr/>
        </p:nvSpPr>
        <p:spPr>
          <a:xfrm>
            <a:off x="2476500" y="4419600"/>
            <a:ext cx="4191000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 err="1">
                <a:hlinkClick r:id="rId2"/>
              </a:rPr>
              <a:t>OpenAPI</a:t>
            </a:r>
            <a:r>
              <a:rPr lang="en-US" sz="2400" dirty="0">
                <a:hlinkClick r:id="rId2"/>
              </a:rPr>
              <a:t> Introduction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8817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153A7-D0F4-41E4-9C20-DD735DAB0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3E7D1-2FD2-40CC-94AB-2E2895A06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75" y="1279525"/>
            <a:ext cx="8458200" cy="2835275"/>
          </a:xfrm>
        </p:spPr>
        <p:txBody>
          <a:bodyPr/>
          <a:lstStyle/>
          <a:p>
            <a:r>
              <a:rPr lang="en-US" dirty="0"/>
              <a:t>Identifies the conformance classes supported by this API</a:t>
            </a:r>
          </a:p>
          <a:p>
            <a:r>
              <a:rPr lang="en-US" dirty="0"/>
              <a:t>Returned by:</a:t>
            </a:r>
          </a:p>
          <a:p>
            <a:pPr lvl="1"/>
            <a:r>
              <a:rPr lang="en-US" dirty="0"/>
              <a:t>“GET /conformance”</a:t>
            </a:r>
          </a:p>
          <a:p>
            <a:pPr lvl="1"/>
            <a:r>
              <a:rPr lang="en-US" dirty="0"/>
              <a:t>Following the “conformance” link from the landing page </a:t>
            </a:r>
          </a:p>
          <a:p>
            <a:r>
              <a:rPr lang="en-US" dirty="0"/>
              <a:t>Returned document is a list of URIs for the conformance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01937-6F7F-4BAD-9744-E6D3A27CF2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B4AE2-9B8D-4868-9925-FB941FDDB4DF}"/>
              </a:ext>
            </a:extLst>
          </p:cNvPr>
          <p:cNvSpPr txBox="1"/>
          <p:nvPr/>
        </p:nvSpPr>
        <p:spPr>
          <a:xfrm>
            <a:off x="2971800" y="4305300"/>
            <a:ext cx="3200399" cy="533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>
                <a:hlinkClick r:id="rId2"/>
              </a:rPr>
              <a:t>Conformance Schema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93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Conformance Example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3267858"/>
          </a:xfrm>
        </p:spPr>
        <p:txBody>
          <a:bodyPr/>
          <a:lstStyle/>
          <a:p>
            <a:pPr marL="0" indent="0">
              <a:buNone/>
            </a:pPr>
            <a:r>
              <a:rPr lang="it-IT" sz="1800" dirty="0"/>
              <a:t>{</a:t>
            </a:r>
          </a:p>
          <a:p>
            <a:pPr marL="0" indent="0">
              <a:buNone/>
            </a:pPr>
            <a:r>
              <a:rPr lang="it-IT" sz="1800" dirty="0"/>
              <a:t>   "conformsTo": [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"http://www.opengis.net/spec/ogcapi-features-1/1.0/conf/core",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"http://www.opengis.net/spec/ogcapi-features-1/1.0/conf/oas30",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"http://www.opengis.net/spec/ogcapi-features-1/1.0/conf/html",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"http://www.opengis.net/spec/ogcapi-features-1/1.0/conf/geojson"</a:t>
            </a:r>
          </a:p>
          <a:p>
            <a:pPr marL="0" indent="0">
              <a:buNone/>
            </a:pPr>
            <a:r>
              <a:rPr lang="it-IT" sz="1800" dirty="0"/>
              <a:t>      "http://www.opengis.net/spec/ogcapi-features-1/1.0/conf/gmlsf0"</a:t>
            </a:r>
          </a:p>
          <a:p>
            <a:pPr marL="0" indent="0">
              <a:buNone/>
            </a:pPr>
            <a:r>
              <a:rPr lang="it-IT" sz="1800" dirty="0"/>
              <a:t>      ]</a:t>
            </a:r>
          </a:p>
          <a:p>
            <a:pPr marL="0" indent="0">
              <a:buNone/>
            </a:pPr>
            <a:r>
              <a:rPr lang="it-IT" sz="1800" dirty="0"/>
              <a:t>}</a:t>
            </a:r>
            <a:endParaRPr lang="es-ES" sz="1800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2020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97054"/>
      </p:ext>
    </p:extLst>
  </p:cSld>
  <p:clrMapOvr>
    <a:masterClrMapping/>
  </p:clrMapOvr>
</p:sld>
</file>

<file path=ppt/theme/theme1.xml><?xml version="1.0" encoding="utf-8"?>
<a:theme xmlns:a="http://schemas.openxmlformats.org/drawingml/2006/main" name="20140528_OGC_PowerPoint_presentation_template_pptx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nternal Slides">
  <a:themeElements>
    <a:clrScheme name="DEA">
      <a:dk1>
        <a:srgbClr val="4D4D4F"/>
      </a:dk1>
      <a:lt1>
        <a:srgbClr val="FFFFFF"/>
      </a:lt1>
      <a:dk2>
        <a:srgbClr val="1A9ED8"/>
      </a:dk2>
      <a:lt2>
        <a:srgbClr val="808080"/>
      </a:lt2>
      <a:accent1>
        <a:srgbClr val="84C5E6"/>
      </a:accent1>
      <a:accent2>
        <a:srgbClr val="7DC242"/>
      </a:accent2>
      <a:accent3>
        <a:srgbClr val="FFFFFF"/>
      </a:accent3>
      <a:accent4>
        <a:srgbClr val="404042"/>
      </a:accent4>
      <a:accent5>
        <a:srgbClr val="F5B041"/>
      </a:accent5>
      <a:accent6>
        <a:srgbClr val="1A9ED8"/>
      </a:accent6>
      <a:hlink>
        <a:srgbClr val="0000FF"/>
      </a:hlink>
      <a:folHlink>
        <a:srgbClr val="7DC242"/>
      </a:folHlink>
    </a:clrScheme>
    <a:fontScheme name="GA Blu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Blu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20140528_OGC_PowerPoint_presentation_template_pptx.pptx</Template>
  <TotalTime>35287</TotalTime>
  <Words>918</Words>
  <Application>Microsoft Office PowerPoint</Application>
  <PresentationFormat>On-screen Show (4:3)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 Black</vt:lpstr>
      <vt:lpstr>Calibri</vt:lpstr>
      <vt:lpstr>CG Times</vt:lpstr>
      <vt:lpstr>Lucida Grande</vt:lpstr>
      <vt:lpstr>Times New Roman</vt:lpstr>
      <vt:lpstr>20140528_OGC_PowerPoint_presentation_template_pptx</vt:lpstr>
      <vt:lpstr>Custom Design</vt:lpstr>
      <vt:lpstr>1_Custom Design</vt:lpstr>
      <vt:lpstr>3_Office Theme</vt:lpstr>
      <vt:lpstr>Internal Slides</vt:lpstr>
      <vt:lpstr>Introduction to  OGC API Common 16 April 2020</vt:lpstr>
      <vt:lpstr>Overview</vt:lpstr>
      <vt:lpstr>Part 1: The core</vt:lpstr>
      <vt:lpstr>Scope</vt:lpstr>
      <vt:lpstr>The Landing Page</vt:lpstr>
      <vt:lpstr>Landing Page Example</vt:lpstr>
      <vt:lpstr>API Definition</vt:lpstr>
      <vt:lpstr>Conformance</vt:lpstr>
      <vt:lpstr>Conformance Example</vt:lpstr>
      <vt:lpstr>Part 2: collections</vt:lpstr>
      <vt:lpstr>Scope</vt:lpstr>
      <vt:lpstr>Collections</vt:lpstr>
      <vt:lpstr>Collection Metadata</vt:lpstr>
      <vt:lpstr>Extent</vt:lpstr>
      <vt:lpstr>Example: API-Features</vt:lpstr>
      <vt:lpstr>cheazel@heazeltech.com</vt:lpstr>
    </vt:vector>
  </TitlesOfParts>
  <Company>OGC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OGC TC/PC</dc:subject>
  <dc:creator>Carl Reed</dc:creator>
  <cp:lastModifiedBy>Charles Heazel</cp:lastModifiedBy>
  <cp:revision>490</cp:revision>
  <cp:lastPrinted>2016-12-14T18:07:24Z</cp:lastPrinted>
  <dcterms:created xsi:type="dcterms:W3CDTF">2009-10-20T16:54:31Z</dcterms:created>
  <dcterms:modified xsi:type="dcterms:W3CDTF">2020-04-16T15:56:43Z</dcterms:modified>
</cp:coreProperties>
</file>